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19D3-8F95-4587-8785-38C52363AEB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47C0-EBCF-430E-95A0-D5BCADE04E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19D3-8F95-4587-8785-38C52363AEB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47C0-EBCF-430E-95A0-D5BCADE04E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19D3-8F95-4587-8785-38C52363AEB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47C0-EBCF-430E-95A0-D5BCADE04E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19D3-8F95-4587-8785-38C52363AEB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47C0-EBCF-430E-95A0-D5BCADE04E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19D3-8F95-4587-8785-38C52363AEB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47C0-EBCF-430E-95A0-D5BCADE04E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19D3-8F95-4587-8785-38C52363AEB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47C0-EBCF-430E-95A0-D5BCADE04E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19D3-8F95-4587-8785-38C52363AEB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47C0-EBCF-430E-95A0-D5BCADE04E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19D3-8F95-4587-8785-38C52363AEB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47C0-EBCF-430E-95A0-D5BCADE04E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19D3-8F95-4587-8785-38C52363AEB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47C0-EBCF-430E-95A0-D5BCADE04E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19D3-8F95-4587-8785-38C52363AEB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647C0-EBCF-430E-95A0-D5BCADE04E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19D3-8F95-4587-8785-38C52363AEB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81647C0-EBCF-430E-95A0-D5BCADE04E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47919D3-8F95-4587-8785-38C52363AEB8}" type="datetimeFigureOut">
              <a:rPr lang="en-US" smtClean="0"/>
              <a:pPr/>
              <a:t>12/12/2014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1647C0-EBCF-430E-95A0-D5BCADE04EA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229600" cy="4724400"/>
          </a:xfrm>
        </p:spPr>
        <p:txBody>
          <a:bodyPr/>
          <a:lstStyle/>
          <a:p>
            <a:pPr algn="ctr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Trends and spatial patterns of drought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incidence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Omo-Ghibe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River Basin, Ethiopia</a:t>
            </a:r>
          </a:p>
          <a:p>
            <a:pPr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Policy Brief</a:t>
            </a:r>
          </a:p>
          <a:p>
            <a:pPr algn="ctr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Degefu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MA. &amp; </a:t>
            </a:r>
            <a:r>
              <a:rPr lang="en-US" sz="2800" dirty="0" err="1" smtClean="0"/>
              <a:t>Bewket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Recommendations and policy implications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/>
              <a:t>The government will need to develop appropriate policy and strategic interventions to effectively manage the local scale drought </a:t>
            </a:r>
            <a:r>
              <a:rPr lang="en-US" sz="2000" dirty="0" smtClean="0"/>
              <a:t>events</a:t>
            </a:r>
          </a:p>
          <a:p>
            <a:pPr algn="just">
              <a:buNone/>
            </a:pPr>
            <a:endParaRPr lang="en-US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000" b="1" dirty="0" smtClean="0"/>
              <a:t>The </a:t>
            </a:r>
            <a:r>
              <a:rPr lang="en-US" sz="2000" b="1" dirty="0" smtClean="0"/>
              <a:t>government should develop local scale drought response and water management policies and strategies</a:t>
            </a:r>
            <a:r>
              <a:rPr lang="en-US" sz="2000" dirty="0" smtClean="0"/>
              <a:t>: based on the nature of impacts (water shortage, food security and conflict) </a:t>
            </a:r>
            <a:r>
              <a:rPr lang="en-US" sz="2000" dirty="0" smtClean="0"/>
              <a:t>government should developed different </a:t>
            </a:r>
            <a:r>
              <a:rPr lang="en-US" sz="2000" dirty="0" smtClean="0"/>
              <a:t>locale scale drought </a:t>
            </a:r>
            <a:r>
              <a:rPr lang="en-US" sz="2000" dirty="0" smtClean="0"/>
              <a:t>and water management intervention strategies</a:t>
            </a:r>
          </a:p>
          <a:p>
            <a:pPr algn="just">
              <a:buFont typeface="Wingdings" pitchFamily="2" charset="2"/>
              <a:buChar char="Ø"/>
            </a:pPr>
            <a:endParaRPr lang="en-US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000" b="1" dirty="0" smtClean="0"/>
              <a:t>The government should develop mechanism to generate locale scale drought forecasting and early warning systems</a:t>
            </a:r>
            <a:r>
              <a:rPr lang="en-US" sz="2000" dirty="0" smtClean="0"/>
              <a:t>: there should fine spatial scale rainfall and drought forecasting and early warning systems in the country</a:t>
            </a:r>
          </a:p>
          <a:p>
            <a:pPr algn="just">
              <a:buFont typeface="Wingdings" pitchFamily="2" charset="2"/>
              <a:buChar char="Ø"/>
            </a:pPr>
            <a:endParaRPr lang="en-US" sz="20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38912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Cont…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sz="2000" b="1" dirty="0" smtClean="0"/>
              <a:t>Develop appropriate strategies to reduce frequent drought risks for the southern </a:t>
            </a:r>
            <a:r>
              <a:rPr lang="en-US" sz="2000" b="1" dirty="0" err="1" smtClean="0"/>
              <a:t>Omo</a:t>
            </a:r>
            <a:r>
              <a:rPr lang="en-US" sz="2000" b="1" dirty="0" smtClean="0"/>
              <a:t> lowland</a:t>
            </a:r>
            <a:r>
              <a:rPr lang="en-US" sz="2000" dirty="0" smtClean="0"/>
              <a:t>: policy intervention in the southern part of </a:t>
            </a:r>
            <a:r>
              <a:rPr lang="en-US" sz="2000" dirty="0" err="1" smtClean="0"/>
              <a:t>Omo</a:t>
            </a:r>
            <a:r>
              <a:rPr lang="en-US" sz="2000" dirty="0" smtClean="0"/>
              <a:t> should be in a way to reduces frequent drought </a:t>
            </a:r>
            <a:r>
              <a:rPr lang="en-US" sz="2000" dirty="0" smtClean="0"/>
              <a:t>impacts</a:t>
            </a:r>
          </a:p>
          <a:p>
            <a:pPr algn="just">
              <a:buNone/>
            </a:pPr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Thank you</a:t>
            </a:r>
          </a:p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r>
              <a:rPr lang="en-US" i="1" dirty="0" smtClean="0">
                <a:solidFill>
                  <a:srgbClr val="00B050"/>
                </a:solidFill>
              </a:rPr>
              <a:t>Question?</a:t>
            </a:r>
            <a:endParaRPr lang="en-US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Contents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Methodology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Findings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Recommendations and policy implications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511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Drought is a recurrent feature of climate that occurs over most parts of the world and in all types of climates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Mpelasoka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et 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., 2008; Dai, 2011)</a:t>
            </a:r>
          </a:p>
          <a:p>
            <a:pPr>
              <a:buFont typeface="Wingdings" pitchFamily="2" charset="2"/>
              <a:buChar char="Ø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/>
              <a:t>Although it has many definitions, drought can be best characterized as a period of abnormally dry weather due to lack of precipitation 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/>
              <a:t>The socioeconomic and environmental impacts of droughts are determined by its intensity, frequency, duration and spatial coverage (</a:t>
            </a:r>
            <a:r>
              <a:rPr lang="en-US" sz="2000" dirty="0" err="1" smtClean="0"/>
              <a:t>Bannayan</a:t>
            </a:r>
            <a:r>
              <a:rPr lang="en-US" sz="2000" dirty="0" smtClean="0"/>
              <a:t> </a:t>
            </a:r>
            <a:r>
              <a:rPr lang="en-US" sz="2000" i="1" dirty="0" smtClean="0"/>
              <a:t>et al</a:t>
            </a:r>
            <a:r>
              <a:rPr lang="en-US" sz="2000" dirty="0" smtClean="0"/>
              <a:t>., 2010)</a:t>
            </a:r>
          </a:p>
          <a:p>
            <a:pPr>
              <a:buFont typeface="Wingdings" pitchFamily="2" charset="2"/>
              <a:buChar char="Ø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/>
              <a:t>Empirical and modeling studies confirmed that climate change is very likely to enhance the intensity, frequency and duration of droughts over some parts of the world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511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Cont…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Drought is a very common socio-economic and environmental problem since a long time (Block 2008)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It has caused severe water shortage for crop and pasture growth, food insecurity, mass animal death, disease outbreak and conflicts between communities</a:t>
            </a:r>
          </a:p>
          <a:p>
            <a:pPr algn="just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Despite the fact that drought is the most damaging natural hazard in Ethiopia, very little is known about its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spatio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-temporal characteristics</a:t>
            </a:r>
          </a:p>
          <a:p>
            <a:pPr>
              <a:buFont typeface="Wingdings" pitchFamily="2" charset="2"/>
              <a:buChar char="Ø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 objective of this study therefore is  to analyze magnitude, frequency, spatial variability and trends of drought events in the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Omo-Ghibe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River Basin, which is located in the southwestern part of Ethiopia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438912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Methodology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Drought Indices 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There are many drought indices: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Palmer Drought Severity Index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PDSI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), the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Rainfall Deciles Index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RDI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Standardized Precipitation Index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SPI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Soil Moisture Index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SMI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Drought Severity Index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DSI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In this study the SPI was applied for its multiple advantages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It allows drought conditions to be described for a range of (3-, 6-, 12, and 24-month) meteorological, agricultural and hydrological applications</a:t>
            </a:r>
          </a:p>
          <a:p>
            <a:pPr algn="just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SPI is also powerful to compare drought events across space and time at a given region, require only monthly RF data and simple to compute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511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Data and method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sz="2000" dirty="0" smtClean="0"/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Monthly rainfall data were obtained from the Ethiopian National Meteorological Agency for eight stations for the period 1972–2007</a:t>
            </a:r>
          </a:p>
          <a:p>
            <a:pPr algn="just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/>
              <a:t>SPI values were computed to quantify drought events at 3-, 6-, 12- and 24-month time scales to represent agricultural and hydrological droughts using SPI_SL.6.exe program</a:t>
            </a:r>
          </a:p>
          <a:p>
            <a:pPr algn="just">
              <a:buFont typeface="Wingdings" pitchFamily="2" charset="2"/>
              <a:buChar char="Ø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/>
              <a:t>IPS generated indices at three intensity </a:t>
            </a:r>
            <a:r>
              <a:rPr lang="en-US" sz="2000" dirty="0" err="1" smtClean="0"/>
              <a:t>classess</a:t>
            </a:r>
            <a:r>
              <a:rPr lang="en-US" sz="2000" dirty="0" smtClean="0"/>
              <a:t>:  (SPI= 0 to -0.99), moderate drought (SPI= -1.00 to -1.49), severe drought (-1.50 to -1.99), and extreme drought (SPI -2.00 or less)</a:t>
            </a:r>
          </a:p>
          <a:p>
            <a:pPr algn="just">
              <a:buFont typeface="Wingdings" pitchFamily="2" charset="2"/>
              <a:buChar char="Ø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/>
              <a:t>For mapping of the spatial extent of droughts from point data, an inverse distance weighted interpolation method </a:t>
            </a:r>
          </a:p>
          <a:p>
            <a:pPr algn="just">
              <a:buNone/>
            </a:pPr>
            <a:endParaRPr lang="en-US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/>
              <a:t>Mann-Kendall’s test was applied to detecting trends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5112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Findings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2000" dirty="0" smtClean="0"/>
              <a:t>The frequency and magnitude of drought events computed at all time scales (3-, 6-, 12- and 24-months) and intensity classes showed complex and localized spatial patterns</a:t>
            </a:r>
          </a:p>
          <a:p>
            <a:pPr algn="just">
              <a:buFont typeface="Wingdings" pitchFamily="2" charset="2"/>
              <a:buChar char="Ø"/>
            </a:pPr>
            <a:endParaRPr lang="en-US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/>
              <a:t> However, the southern part of the River Basin has experienced the most recurrent drought risks during the study period</a:t>
            </a:r>
          </a:p>
          <a:p>
            <a:pPr algn="just">
              <a:buFont typeface="Wingdings" pitchFamily="2" charset="2"/>
              <a:buChar char="Ø"/>
            </a:pPr>
            <a:endParaRPr lang="en-US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/>
              <a:t>Over southern lowlands it cause chronic water and pasture shortages, food insecurity and conflicts between pastoral communities</a:t>
            </a:r>
          </a:p>
          <a:p>
            <a:pPr algn="just">
              <a:buFont typeface="Wingdings" pitchFamily="2" charset="2"/>
              <a:buChar char="Ø"/>
            </a:pPr>
            <a:endParaRPr lang="en-US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/>
              <a:t> The most extreme (SPI &lt; -4.0) and prolonged drought events for all time observed at </a:t>
            </a:r>
            <a:r>
              <a:rPr lang="en-US" sz="2000" dirty="0" err="1" smtClean="0"/>
              <a:t>Wolaita</a:t>
            </a:r>
            <a:r>
              <a:rPr lang="en-US" sz="2000" dirty="0" smtClean="0"/>
              <a:t> </a:t>
            </a:r>
            <a:r>
              <a:rPr lang="en-US" sz="2000" dirty="0" err="1" smtClean="0"/>
              <a:t>Sodo</a:t>
            </a:r>
            <a:r>
              <a:rPr lang="en-US" sz="2000" dirty="0" smtClean="0"/>
              <a:t> area</a:t>
            </a:r>
          </a:p>
          <a:p>
            <a:pPr algn="just">
              <a:buFont typeface="Wingdings" pitchFamily="2" charset="2"/>
              <a:buChar char="Ø"/>
            </a:pPr>
            <a:endParaRPr lang="en-US" sz="2000" dirty="0" smtClean="0"/>
          </a:p>
          <a:p>
            <a:pPr algn="just">
              <a:buFont typeface="Wingdings" pitchFamily="2" charset="2"/>
              <a:buChar char="Ø"/>
            </a:pPr>
            <a:r>
              <a:rPr lang="en-US" sz="2000" dirty="0" smtClean="0"/>
              <a:t> It caused significant adverse effects on crop production and subsequent food shortages in the most densely populated areas</a:t>
            </a:r>
          </a:p>
          <a:p>
            <a:pPr algn="just"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610600" cy="64008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/>
              <a:t>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3300" dirty="0" smtClean="0"/>
              <a:t>a)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b)</a:t>
            </a:r>
          </a:p>
          <a:p>
            <a:pPr>
              <a:buNone/>
            </a:pP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Figure 2. The spatial patterns of a) moderate and b) severe drought events 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6" name="Picture 5" descr="Moderate_3.jpg"/>
          <p:cNvPicPr/>
          <p:nvPr/>
        </p:nvPicPr>
        <p:blipFill>
          <a:blip r:embed="rId2" cstate="print"/>
          <a:srcRect l="9638" t="1080" r="9554" b="2778"/>
          <a:stretch>
            <a:fillRect/>
          </a:stretch>
        </p:blipFill>
        <p:spPr>
          <a:xfrm>
            <a:off x="914400" y="762000"/>
            <a:ext cx="1905000" cy="28194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Picture 6" descr="Moderate_6.jpg"/>
          <p:cNvPicPr/>
          <p:nvPr/>
        </p:nvPicPr>
        <p:blipFill>
          <a:blip r:embed="rId3" cstate="print"/>
          <a:srcRect l="9760" t="1099" r="9188" b="2897"/>
          <a:stretch>
            <a:fillRect/>
          </a:stretch>
        </p:blipFill>
        <p:spPr>
          <a:xfrm>
            <a:off x="2819400" y="762000"/>
            <a:ext cx="1828800" cy="2819400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</p:pic>
      <p:pic>
        <p:nvPicPr>
          <p:cNvPr id="8" name="Picture 7" descr="Moderate_12.jpg"/>
          <p:cNvPicPr/>
          <p:nvPr/>
        </p:nvPicPr>
        <p:blipFill>
          <a:blip r:embed="rId4" cstate="print"/>
          <a:srcRect l="8927" t="1415" r="9393" b="2830"/>
          <a:stretch>
            <a:fillRect/>
          </a:stretch>
        </p:blipFill>
        <p:spPr>
          <a:xfrm>
            <a:off x="4648200" y="762000"/>
            <a:ext cx="1981200" cy="28194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9" name="Picture 8" descr="Moderate_24.jpg"/>
          <p:cNvPicPr/>
          <p:nvPr/>
        </p:nvPicPr>
        <p:blipFill>
          <a:blip r:embed="rId5" cstate="print"/>
          <a:srcRect l="9513" t="1253" r="9153" b="2923"/>
          <a:stretch>
            <a:fillRect/>
          </a:stretch>
        </p:blipFill>
        <p:spPr>
          <a:xfrm>
            <a:off x="6629400" y="762000"/>
            <a:ext cx="2133600" cy="28194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4400" y="3581400"/>
            <a:ext cx="1895475" cy="2857500"/>
          </a:xfrm>
          <a:prstGeom prst="rect">
            <a:avLst/>
          </a:prstGeom>
          <a:noFill/>
          <a:ln w="9525" algn="in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19400" y="3581400"/>
            <a:ext cx="1828800" cy="2857500"/>
          </a:xfrm>
          <a:prstGeom prst="rect">
            <a:avLst/>
          </a:prstGeom>
          <a:noFill/>
          <a:ln w="9525" algn="in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48200" y="3581400"/>
            <a:ext cx="1981200" cy="2857500"/>
          </a:xfrm>
          <a:prstGeom prst="rect">
            <a:avLst/>
          </a:prstGeom>
          <a:noFill/>
          <a:ln w="9525" algn="in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29400" y="3581400"/>
            <a:ext cx="2133600" cy="2876036"/>
          </a:xfrm>
          <a:prstGeom prst="rect">
            <a:avLst/>
          </a:prstGeom>
          <a:noFill/>
          <a:ln w="9525" algn="in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66800" y="3733800"/>
            <a:ext cx="1895475" cy="2857500"/>
          </a:xfrm>
          <a:prstGeom prst="rect">
            <a:avLst/>
          </a:prstGeom>
          <a:noFill/>
          <a:ln w="9525" algn="in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686800" cy="6248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a)</a:t>
            </a: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b)</a:t>
            </a:r>
          </a:p>
          <a:p>
            <a:pPr>
              <a:buNone/>
            </a:pPr>
            <a:r>
              <a:rPr lang="en-US" sz="1700" dirty="0" smtClean="0">
                <a:latin typeface="Times New Roman" pitchFamily="18" charset="0"/>
                <a:cs typeface="Times New Roman" pitchFamily="18" charset="0"/>
              </a:rPr>
              <a:t>Figure 2.The spatial patterns of a) extreme intensity and b) total drought events</a:t>
            </a:r>
            <a:endParaRPr lang="en-US" sz="17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762000"/>
            <a:ext cx="1929263" cy="2971800"/>
          </a:xfrm>
          <a:prstGeom prst="rect">
            <a:avLst/>
          </a:prstGeom>
          <a:noFill/>
          <a:ln w="9525" algn="in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762000"/>
            <a:ext cx="1931670" cy="2971800"/>
          </a:xfrm>
          <a:prstGeom prst="rect">
            <a:avLst/>
          </a:prstGeom>
          <a:noFill/>
          <a:ln w="9525" algn="in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762000"/>
            <a:ext cx="2001894" cy="2971800"/>
          </a:xfrm>
          <a:prstGeom prst="rect">
            <a:avLst/>
          </a:prstGeom>
          <a:noFill/>
          <a:ln w="9525" algn="in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34201" y="762000"/>
            <a:ext cx="1981200" cy="2976451"/>
          </a:xfrm>
          <a:prstGeom prst="rect">
            <a:avLst/>
          </a:prstGeom>
          <a:noFill/>
          <a:ln w="9525" algn="in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4400" y="3733800"/>
            <a:ext cx="1905000" cy="2756200"/>
          </a:xfrm>
          <a:prstGeom prst="rect">
            <a:avLst/>
          </a:prstGeom>
          <a:noFill/>
          <a:ln w="9525" algn="in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95600" y="3771900"/>
            <a:ext cx="1904999" cy="2705100"/>
          </a:xfrm>
          <a:prstGeom prst="rect">
            <a:avLst/>
          </a:prstGeom>
          <a:noFill/>
          <a:ln w="9525" algn="in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76800" y="3733800"/>
            <a:ext cx="1981200" cy="2729630"/>
          </a:xfrm>
          <a:prstGeom prst="rect">
            <a:avLst/>
          </a:prstGeom>
          <a:noFill/>
          <a:ln w="9525" algn="in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934200" y="3771900"/>
            <a:ext cx="1981199" cy="2691196"/>
          </a:xfrm>
          <a:prstGeom prst="rect">
            <a:avLst/>
          </a:prstGeom>
          <a:noFill/>
          <a:ln w="9525" algn="in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186</TotalTime>
  <Words>757</Words>
  <Application>Microsoft Office PowerPoint</Application>
  <PresentationFormat>On-screen Show (4:3)</PresentationFormat>
  <Paragraphs>131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Slide 1</vt:lpstr>
      <vt:lpstr>Contents</vt:lpstr>
      <vt:lpstr>Introduction</vt:lpstr>
      <vt:lpstr>Cont…</vt:lpstr>
      <vt:lpstr>Methodology</vt:lpstr>
      <vt:lpstr>Data and method</vt:lpstr>
      <vt:lpstr>Findings </vt:lpstr>
      <vt:lpstr>Slide 8</vt:lpstr>
      <vt:lpstr>Slide 9</vt:lpstr>
      <vt:lpstr>Slide 10</vt:lpstr>
      <vt:lpstr>Cont…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25</cp:revision>
  <dcterms:created xsi:type="dcterms:W3CDTF">2014-12-11T07:01:43Z</dcterms:created>
  <dcterms:modified xsi:type="dcterms:W3CDTF">2014-12-12T06:01:03Z</dcterms:modified>
</cp:coreProperties>
</file>